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84" r:id="rId3"/>
    <p:sldId id="285" r:id="rId4"/>
    <p:sldId id="286" r:id="rId5"/>
    <p:sldId id="257" r:id="rId6"/>
    <p:sldId id="297" r:id="rId7"/>
    <p:sldId id="258" r:id="rId8"/>
    <p:sldId id="259" r:id="rId9"/>
    <p:sldId id="260" r:id="rId10"/>
    <p:sldId id="261" r:id="rId11"/>
    <p:sldId id="262" r:id="rId12"/>
    <p:sldId id="263" r:id="rId13"/>
    <p:sldId id="289" r:id="rId14"/>
    <p:sldId id="264" r:id="rId15"/>
    <p:sldId id="265" r:id="rId16"/>
    <p:sldId id="266" r:id="rId17"/>
    <p:sldId id="290" r:id="rId18"/>
    <p:sldId id="267" r:id="rId19"/>
    <p:sldId id="287" r:id="rId20"/>
    <p:sldId id="291" r:id="rId21"/>
    <p:sldId id="273" r:id="rId22"/>
    <p:sldId id="269" r:id="rId23"/>
    <p:sldId id="270" r:id="rId24"/>
    <p:sldId id="271" r:id="rId25"/>
    <p:sldId id="272" r:id="rId26"/>
    <p:sldId id="274" r:id="rId27"/>
    <p:sldId id="288" r:id="rId28"/>
    <p:sldId id="292" r:id="rId29"/>
    <p:sldId id="275" r:id="rId30"/>
    <p:sldId id="278" r:id="rId31"/>
    <p:sldId id="276" r:id="rId32"/>
    <p:sldId id="277" r:id="rId33"/>
    <p:sldId id="279" r:id="rId34"/>
    <p:sldId id="280" r:id="rId35"/>
    <p:sldId id="281" r:id="rId36"/>
    <p:sldId id="283" r:id="rId37"/>
    <p:sldId id="282" r:id="rId38"/>
    <p:sldId id="293" r:id="rId39"/>
    <p:sldId id="296" r:id="rId40"/>
    <p:sldId id="294" r:id="rId41"/>
    <p:sldId id="295" r:id="rId42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9CDEF-7B5B-4F80-9D72-0BF2CA88ECD6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D2ABA-3286-413C-9953-DF91B6A5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267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A1A28-77CE-44C6-A448-8FD865CE800A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4D443-CCDD-4233-924A-9EF4ACB52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960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A505E2E-5B5A-4D27-9200-FDEDF849F62C}" type="datetime1">
              <a:rPr lang="nl-NL" smtClean="0"/>
              <a:t>23-4-2018</a:t>
            </a:fld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66E2-7067-47F6-86C3-FACD02DF264E}" type="datetime1">
              <a:rPr lang="nl-NL" smtClean="0"/>
              <a:t>23-4-2018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BAE9-2DAB-4C58-AC03-DCC404795549}" type="datetime1">
              <a:rPr lang="nl-NL" smtClean="0"/>
              <a:t>23-4-2018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8E1B-C272-42DB-A764-B09FC4B77DF2}" type="datetime1">
              <a:rPr lang="nl-NL" smtClean="0"/>
              <a:t>23-4-2018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0ACA04FE-CF5A-4559-8A9C-DF4FEC65E168}" type="datetime1">
              <a:rPr lang="nl-NL" smtClean="0"/>
              <a:t>23-4-2018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17E5-3803-496E-9E28-4821F42C4806}" type="datetime1">
              <a:rPr lang="nl-NL" smtClean="0"/>
              <a:t>23-4-2018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008D-CC7E-4687-8C5E-14886ACC98DE}" type="datetime1">
              <a:rPr lang="nl-NL" smtClean="0"/>
              <a:t>23-4-2018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86A0-C25B-4BAF-978A-62616646563A}" type="datetime1">
              <a:rPr lang="nl-NL" smtClean="0"/>
              <a:t>23-4-2018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136D-5AEE-498B-9940-8CD0CFB92BC8}" type="datetime1">
              <a:rPr lang="nl-NL" smtClean="0"/>
              <a:t>23-4-2018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95F7E7F6-A8CA-4561-851B-CBDC38946DE5}" type="datetime1">
              <a:rPr lang="nl-NL" smtClean="0"/>
              <a:t>23-4-2018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NL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3CF61378-97C3-459B-BFF7-FDE620306697}" type="datetime1">
              <a:rPr lang="nl-NL" smtClean="0"/>
              <a:t>23-4-2018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25F2947-DC5D-49D6-9872-1DEB24113636}" type="datetime1">
              <a:rPr lang="nl-NL" smtClean="0"/>
              <a:t>23-4-2018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05A3183-DCBA-4A83-9EDC-367E737ED65C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VnNRTdSnt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g.nl/gmw/sociolog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ultenhave.nl/basis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ultenhave.nl/basi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Taalbeschouwing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collegeweek 1</a:t>
            </a:r>
          </a:p>
          <a:p>
            <a:r>
              <a:rPr lang="nl-NL" dirty="0"/>
              <a:t>Conversatieanalyse en pragmatiek</a:t>
            </a:r>
          </a:p>
        </p:txBody>
      </p:sp>
    </p:spTree>
    <p:extLst>
      <p:ext uri="{BB962C8B-B14F-4D97-AF65-F5344CB8AC3E}">
        <p14:creationId xmlns:p14="http://schemas.microsoft.com/office/powerpoint/2010/main" val="227543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Conversatieanalyse - kader (5/7)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Conversatieanalyse: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Organisatie van gesprekken.</a:t>
            </a:r>
          </a:p>
          <a:p>
            <a:pPr marL="0" indent="0">
              <a:buNone/>
            </a:pPr>
            <a:r>
              <a:rPr lang="nl-NL" dirty="0"/>
              <a:t>- Gesprek ≠ losse ketting van uitingen achter elkaar, maar gesprekken vormen 'gebeurtenissen'. </a:t>
            </a:r>
          </a:p>
          <a:p>
            <a:pPr marL="0" indent="0">
              <a:buNone/>
            </a:pPr>
            <a:r>
              <a:rPr lang="nl-NL" dirty="0"/>
              <a:t>- Er zitten dus veel patronen in gesprekken, zonder dat wij dit zelf als wetmatigheden bewust hebben geleerd of bewust toepassen.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8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Conversatieanalyse - kader (6/7)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Conversatieanalyse = discourse analysis.</a:t>
            </a:r>
          </a:p>
          <a:p>
            <a:endParaRPr lang="nl-NL" dirty="0"/>
          </a:p>
          <a:p>
            <a:r>
              <a:rPr lang="nl-NL" dirty="0"/>
              <a:t>Discourse: abstract begrip.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- Feitelijk taalgebruik (met alle </a:t>
            </a:r>
          </a:p>
          <a:p>
            <a:pPr marL="0" indent="0">
              <a:buNone/>
            </a:pPr>
            <a:r>
              <a:rPr lang="nl-NL" dirty="0"/>
              <a:t>	imperfecties).</a:t>
            </a:r>
          </a:p>
          <a:p>
            <a:pPr marL="0" indent="0">
              <a:buNone/>
            </a:pPr>
            <a:r>
              <a:rPr lang="nl-NL" dirty="0"/>
              <a:t>	- Wie spreekt tot wie en in welke </a:t>
            </a:r>
          </a:p>
          <a:p>
            <a:pPr marL="0" indent="0">
              <a:buNone/>
            </a:pPr>
            <a:r>
              <a:rPr lang="nl-NL" dirty="0"/>
              <a:t>	situatie?</a:t>
            </a:r>
          </a:p>
          <a:p>
            <a:pPr marL="0" indent="0">
              <a:buNone/>
            </a:pPr>
            <a:r>
              <a:rPr lang="nl-NL" dirty="0"/>
              <a:t>	- Buitentalige factoren (sociale context, 	institutionele factoren, historische 	context, </a:t>
            </a:r>
            <a:r>
              <a:rPr lang="nl-NL" dirty="0" smtClean="0"/>
              <a:t>	etc</a:t>
            </a:r>
            <a:r>
              <a:rPr lang="nl-NL" dirty="0"/>
              <a:t>.)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Voorbeeld transcript op hand-out.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34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Conversatieanalyse - kader (7/7)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Volgende week: koppeling naar lespraktijk.</a:t>
            </a:r>
          </a:p>
          <a:p>
            <a:endParaRPr lang="nl-NL" dirty="0"/>
          </a:p>
          <a:p>
            <a:r>
              <a:rPr lang="nl-NL" dirty="0"/>
              <a:t>O.a. beurtwisseling, soorten vragen stellen, pauzes laten vallen, etc.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74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trike="sngStrike" dirty="0"/>
              <a:t>1. Conversatieanalyse - kader</a:t>
            </a:r>
          </a:p>
          <a:p>
            <a:pPr marL="0" indent="0">
              <a:buNone/>
            </a:pPr>
            <a:r>
              <a:rPr lang="nl-NL" dirty="0"/>
              <a:t>2. Opeenvolgend paar</a:t>
            </a:r>
          </a:p>
          <a:p>
            <a:pPr marL="0" indent="0">
              <a:buNone/>
            </a:pPr>
            <a:r>
              <a:rPr lang="nl-NL" dirty="0"/>
              <a:t>3. Beurtwisseling</a:t>
            </a:r>
          </a:p>
          <a:p>
            <a:pPr marL="0" indent="0">
              <a:buNone/>
            </a:pPr>
            <a:r>
              <a:rPr lang="nl-NL" dirty="0"/>
              <a:t>4. Maximen van Grice</a:t>
            </a:r>
          </a:p>
          <a:p>
            <a:pPr marL="0" indent="0">
              <a:buNone/>
            </a:pPr>
            <a:r>
              <a:rPr lang="nl-NL" dirty="0"/>
              <a:t>5. Taalhandeling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947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Opeenvolgend paar (1/3)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650" y="2175669"/>
            <a:ext cx="5346700" cy="3467100"/>
          </a:xfr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368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Opeenvolgend paar (2/3)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4190578" cy="419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8568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Opeenvolgend paar (3/3)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Telefoongesprekken start wetenschapsgebied conversatieanalyse .</a:t>
            </a:r>
          </a:p>
          <a:p>
            <a:endParaRPr lang="nl-NL" dirty="0"/>
          </a:p>
          <a:p>
            <a:r>
              <a:rPr lang="nl-NL" dirty="0" err="1"/>
              <a:t>Hello</a:t>
            </a:r>
            <a:r>
              <a:rPr lang="nl-NL" dirty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vs.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err="1"/>
              <a:t>This</a:t>
            </a:r>
            <a:r>
              <a:rPr lang="nl-NL" dirty="0"/>
              <a:t> is Mrs. Smith. May I help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</p:txBody>
      </p:sp>
      <p:pic>
        <p:nvPicPr>
          <p:cNvPr id="9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3565169" cy="4401443"/>
          </a:xfr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511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trike="sngStrike" dirty="0"/>
              <a:t>1. Conversatieanalyse - kader</a:t>
            </a:r>
          </a:p>
          <a:p>
            <a:pPr marL="0" indent="0">
              <a:buNone/>
            </a:pPr>
            <a:r>
              <a:rPr lang="nl-NL" strike="sngStrike" dirty="0"/>
              <a:t>2. Opeenvolgend paar</a:t>
            </a:r>
          </a:p>
          <a:p>
            <a:pPr marL="0" indent="0">
              <a:buNone/>
            </a:pPr>
            <a:r>
              <a:rPr lang="nl-NL" dirty="0"/>
              <a:t>3. Beurtwisseling</a:t>
            </a:r>
          </a:p>
          <a:p>
            <a:pPr marL="0" indent="0">
              <a:buNone/>
            </a:pPr>
            <a:r>
              <a:rPr lang="nl-NL" dirty="0"/>
              <a:t>4. Maximen van Grice</a:t>
            </a:r>
          </a:p>
          <a:p>
            <a:pPr marL="0" indent="0">
              <a:buNone/>
            </a:pPr>
            <a:r>
              <a:rPr lang="nl-NL" dirty="0"/>
              <a:t>5. Taalhandeling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068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Beurtwisseling (1/2)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Lijkt heel chaotisch, maar verloopt volgens duidelijke patronen.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1. Huidige spreker kan een ander selecteren.</a:t>
            </a:r>
          </a:p>
          <a:p>
            <a:pPr marL="0" indent="0">
              <a:buNone/>
            </a:pPr>
            <a:r>
              <a:rPr lang="nl-NL" dirty="0"/>
              <a:t>2. Iemand anders kan zichzelf selecteren op een punt dat een beurt (mogelijk) afgerond is.</a:t>
            </a:r>
          </a:p>
          <a:p>
            <a:pPr marL="0" indent="0">
              <a:buNone/>
            </a:pPr>
            <a:r>
              <a:rPr lang="nl-NL" dirty="0"/>
              <a:t>3. De huidige spreker kan zelf doorgaan.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11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Beurtwisseling (2/2)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filmpje beurtwisseling baby's</a:t>
            </a: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12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(1/2)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1. Je kunt het onderzoeksgebied van de conversatieanalyse in een breder kader plaatsen.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Je weet wat een opeenvolgend paar is.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3. Je maakt kennis met beurtwisseling.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4. Je maakt kennis met de maximes van Grice.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994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trike="sngStrike" dirty="0"/>
              <a:t>1. Conversatieanalyse - kader</a:t>
            </a:r>
          </a:p>
          <a:p>
            <a:pPr marL="0" indent="0">
              <a:buNone/>
            </a:pPr>
            <a:r>
              <a:rPr lang="nl-NL" strike="sngStrike" dirty="0"/>
              <a:t>2. Opeenvolgend paar</a:t>
            </a:r>
          </a:p>
          <a:p>
            <a:pPr marL="0" indent="0">
              <a:buNone/>
            </a:pPr>
            <a:r>
              <a:rPr lang="nl-NL" strike="sngStrike" dirty="0"/>
              <a:t>3. Beurtwisseling</a:t>
            </a:r>
          </a:p>
          <a:p>
            <a:pPr marL="0" indent="0">
              <a:buNone/>
            </a:pPr>
            <a:r>
              <a:rPr lang="nl-NL" dirty="0"/>
              <a:t>4. Maximen van Grice</a:t>
            </a:r>
          </a:p>
          <a:p>
            <a:pPr marL="0" indent="0">
              <a:buNone/>
            </a:pPr>
            <a:r>
              <a:rPr lang="nl-NL" dirty="0"/>
              <a:t>5. Taalhandeling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005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Maximen/aannames (Grice) (1/7)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Heterogene drietallen.</a:t>
            </a:r>
          </a:p>
          <a:p>
            <a:r>
              <a:rPr lang="nl-NL" dirty="0"/>
              <a:t>Maak opdracht 1 + 2 op de hand-out.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763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Maximen/aannames (Grice) (2/7)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In dossieropdracht heel duidelijk filmpje met gedetailleerde uitleg, nu heel globaal kennismaken.</a:t>
            </a:r>
          </a:p>
          <a:p>
            <a:endParaRPr lang="nl-NL" dirty="0"/>
          </a:p>
          <a:p>
            <a:r>
              <a:rPr lang="nl-NL" dirty="0"/>
              <a:t>Coöperatieprincipe: </a:t>
            </a:r>
          </a:p>
          <a:p>
            <a:pPr marL="0" indent="0">
              <a:buNone/>
            </a:pPr>
            <a:r>
              <a:rPr lang="nl-NL" dirty="0"/>
              <a:t>stilzwijgende overeenkomst tussen gesprekspartners om bij het communiceren samen te werken.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Berust op vier aannames ('maximen').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41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Maximen/aannames (Grice) (3/7)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1. Aanname van relevantie: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gespreksbijdrage is relevant voor het gesprek.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 het filmmateriaal bij de dossieropdrachten ook wel 'maxime van relatie' genoemd.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73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Maximen/aannames (Grice) (4/7)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2. Aanname van kwantiteit: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hoorder moet ervan uit kunnen gaan dat spreker hem genoeg informatie geeft</a:t>
            </a:r>
          </a:p>
          <a:p>
            <a:pPr marL="0" indent="0">
              <a:buNone/>
            </a:pPr>
            <a:r>
              <a:rPr lang="nl-NL" dirty="0"/>
              <a:t>(niet te veel, niet te weinig)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85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Maximen/aannames (Grice) (5/7)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3. Aanname van kwaliteit: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spreker geeft de hoorder de juiste informatie (naar beste weten)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12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Maximen/aannames (Grice) (6/7)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4. Aanname van stijl/wijze: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spreker is zo duidelijk, bondig en ordelijk mogelijk. </a:t>
            </a:r>
          </a:p>
          <a:p>
            <a:pPr marL="0" indent="0">
              <a:buNone/>
            </a:pPr>
            <a:r>
              <a:rPr lang="nl-NL" dirty="0"/>
              <a:t>= ambiguïteit vermijden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Maximen/aannames Grice (7/7)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Dezelfde drietallen als zojuist.</a:t>
            </a:r>
          </a:p>
          <a:p>
            <a:endParaRPr lang="nl-NL" dirty="0"/>
          </a:p>
          <a:p>
            <a:r>
              <a:rPr lang="nl-NL" dirty="0"/>
              <a:t>Maak opdr. 3 op de hand-out.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363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trike="sngStrike" dirty="0"/>
              <a:t>1. Conversatieanalyse - kader</a:t>
            </a:r>
          </a:p>
          <a:p>
            <a:pPr marL="0" indent="0">
              <a:buNone/>
            </a:pPr>
            <a:r>
              <a:rPr lang="nl-NL" strike="sngStrike" dirty="0"/>
              <a:t>2. Opeenvolgend paar</a:t>
            </a:r>
          </a:p>
          <a:p>
            <a:pPr marL="0" indent="0">
              <a:buNone/>
            </a:pPr>
            <a:r>
              <a:rPr lang="nl-NL" strike="sngStrike" dirty="0"/>
              <a:t>3. Beurtwisseling</a:t>
            </a:r>
          </a:p>
          <a:p>
            <a:pPr marL="0" indent="0">
              <a:buNone/>
            </a:pPr>
            <a:r>
              <a:rPr lang="nl-NL" strike="sngStrike" dirty="0"/>
              <a:t>4. Maximen van Grice</a:t>
            </a:r>
          </a:p>
          <a:p>
            <a:pPr marL="0" indent="0">
              <a:buNone/>
            </a:pPr>
            <a:r>
              <a:rPr lang="nl-NL" dirty="0"/>
              <a:t>5. Taalhandeling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0113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Taalhandeling (1/9)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Met taal doe je dingen: vragen, beloven, dreigen, mededelen, etc.</a:t>
            </a:r>
          </a:p>
          <a:p>
            <a:endParaRPr lang="nl-NL" dirty="0"/>
          </a:p>
          <a:p>
            <a:r>
              <a:rPr lang="nl-NL" dirty="0"/>
              <a:t>Dus als je zegt 'Hierbij open ik deze vergadering.', dan open je die vergadering.</a:t>
            </a:r>
          </a:p>
          <a:p>
            <a:endParaRPr lang="nl-NL" dirty="0"/>
          </a:p>
          <a:p>
            <a:r>
              <a:rPr lang="nl-NL" dirty="0"/>
              <a:t>'Ik wens je een fijne vakantie toe!'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83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(2/2)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5. Je weet wat het verschil tussen een directe en een indirecte taalhandeling is.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925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Taalhandeling (2/9)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de taalhandeling in vraag 1a?</a:t>
            </a:r>
          </a:p>
          <a:p>
            <a:endParaRPr lang="nl-NL" dirty="0"/>
          </a:p>
          <a:p>
            <a:r>
              <a:rPr lang="nl-NL" dirty="0"/>
              <a:t>Dat staat er niet letterlijk: je moet tussen de regels doorlezen.</a:t>
            </a:r>
          </a:p>
          <a:p>
            <a:pPr marL="0" indent="0">
              <a:buNone/>
            </a:pPr>
            <a:r>
              <a:rPr lang="nl-NL" dirty="0"/>
              <a:t>= implicatuur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Tussen de regels doorlezen (en dus implicatuur toepassen)? </a:t>
            </a:r>
            <a:r>
              <a:rPr lang="nl-NL" u="sng" dirty="0"/>
              <a:t>In</a:t>
            </a:r>
            <a:r>
              <a:rPr lang="nl-NL" dirty="0"/>
              <a:t>directe taalhandeling.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994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Taalhandeling (3/9)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Dus: soms zit de boodschap 'verpakt' in een andere formulering. </a:t>
            </a:r>
          </a:p>
          <a:p>
            <a:endParaRPr lang="nl-NL" dirty="0"/>
          </a:p>
          <a:p>
            <a:r>
              <a:rPr lang="nl-NL" dirty="0"/>
              <a:t>Daarom op drie verschillende manieren kijken naar een uiting: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1. letterlijk</a:t>
            </a:r>
          </a:p>
          <a:p>
            <a:pPr marL="0" indent="0">
              <a:buNone/>
            </a:pPr>
            <a:r>
              <a:rPr lang="nl-NL" dirty="0"/>
              <a:t>	2. onderliggende boodschap</a:t>
            </a:r>
          </a:p>
          <a:p>
            <a:pPr marL="0" indent="0">
              <a:buNone/>
            </a:pPr>
            <a:r>
              <a:rPr lang="nl-NL" dirty="0"/>
              <a:t>	3. beoogd effect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019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Taalhandeling (4/9)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1. letterlijk: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locutie</a:t>
            </a:r>
          </a:p>
          <a:p>
            <a:pPr marL="0" indent="0">
              <a:buNone/>
            </a:pPr>
            <a:r>
              <a:rPr lang="nl-NL" dirty="0"/>
              <a:t>- 'Het wordt hier wel een beetje koud.'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64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Taalhandeling (5/9)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2. onderliggende boodschap: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illocutie</a:t>
            </a:r>
          </a:p>
          <a:p>
            <a:pPr marL="0" indent="0">
              <a:buNone/>
            </a:pPr>
            <a:r>
              <a:rPr lang="nl-NL" dirty="0"/>
              <a:t>- 'Wil je het raam dicht doen?'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74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Taalhandeling (6/9)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3. beoogd effect: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perlocutie</a:t>
            </a:r>
          </a:p>
          <a:p>
            <a:pPr marL="0" indent="0">
              <a:buNone/>
            </a:pPr>
            <a:r>
              <a:rPr lang="nl-NL" dirty="0"/>
              <a:t>- Jeroen heeft het raam voor Tineke dicht gedaan.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48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Taalhandeling (7/9)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Soms bijzondere situatie: geen andere illocutie dan de locutie.</a:t>
            </a:r>
          </a:p>
          <a:p>
            <a:pPr marL="0" indent="0">
              <a:buNone/>
            </a:pPr>
            <a:r>
              <a:rPr lang="nl-NL" dirty="0"/>
              <a:t>(Oftewel: je hoeft niet tussen de regels door te lezen, geen implicatuur toe te passen.)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= directe taalhandeling.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513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Taalhandeling (8/9)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Dus als je zegt 'Hierbij open ik deze vergadering.', dan open je die vergadering.</a:t>
            </a:r>
          </a:p>
          <a:p>
            <a:endParaRPr lang="nl-NL" dirty="0"/>
          </a:p>
          <a:p>
            <a:r>
              <a:rPr lang="nl-NL" dirty="0"/>
              <a:t>'Ik wens je een fijne vakantie toe!‘</a:t>
            </a:r>
          </a:p>
          <a:p>
            <a:endParaRPr lang="nl-NL" dirty="0"/>
          </a:p>
          <a:p>
            <a:r>
              <a:rPr lang="nl-NL" dirty="0"/>
              <a:t>Performatieve werkwoorden </a:t>
            </a:r>
            <a:r>
              <a:rPr lang="nl-NL" dirty="0">
                <a:sym typeface="Wingdings" panose="05000000000000000000" pitchFamily="2" charset="2"/>
              </a:rPr>
              <a:t> verder in dossieropdracht uitgewerkt.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55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(9/9) Taalhandeling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opdracht 4 op de hand-out.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8571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trike="sngStrike" dirty="0"/>
              <a:t>1. Conversatieanalyse - kader</a:t>
            </a:r>
          </a:p>
          <a:p>
            <a:pPr marL="0" indent="0">
              <a:buNone/>
            </a:pPr>
            <a:r>
              <a:rPr lang="nl-NL" strike="sngStrike" dirty="0"/>
              <a:t>2. Opeenvolgend paar</a:t>
            </a:r>
          </a:p>
          <a:p>
            <a:pPr marL="0" indent="0">
              <a:buNone/>
            </a:pPr>
            <a:r>
              <a:rPr lang="nl-NL" strike="sngStrike" dirty="0"/>
              <a:t>3. Beurtwisseling</a:t>
            </a:r>
          </a:p>
          <a:p>
            <a:pPr marL="0" indent="0">
              <a:buNone/>
            </a:pPr>
            <a:r>
              <a:rPr lang="nl-NL" strike="sngStrike" dirty="0"/>
              <a:t>4. Maximen van Grice</a:t>
            </a:r>
          </a:p>
          <a:p>
            <a:pPr marL="0" indent="0">
              <a:buNone/>
            </a:pPr>
            <a:r>
              <a:rPr lang="nl-NL" strike="sngStrike" dirty="0"/>
              <a:t>5. Taalhandeling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775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volgende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de dossieropdracht in Blackboard bij </a:t>
            </a:r>
            <a:r>
              <a:rPr lang="nl-NL" i="1" dirty="0"/>
              <a:t>collegeweek 1.</a:t>
            </a:r>
          </a:p>
          <a:p>
            <a:endParaRPr lang="nl-NL" i="1" dirty="0"/>
          </a:p>
          <a:p>
            <a:r>
              <a:rPr lang="nl-NL" dirty="0"/>
              <a:t>Wikiwijs.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47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1. Conversatieanalyse - kader</a:t>
            </a:r>
          </a:p>
          <a:p>
            <a:pPr marL="0" indent="0">
              <a:buNone/>
            </a:pPr>
            <a:r>
              <a:rPr lang="nl-NL" dirty="0"/>
              <a:t>2. Opeenvolgend paar</a:t>
            </a:r>
          </a:p>
          <a:p>
            <a:pPr marL="0" indent="0">
              <a:buNone/>
            </a:pPr>
            <a:r>
              <a:rPr lang="nl-NL" dirty="0"/>
              <a:t>3. Beurtwisseling</a:t>
            </a:r>
          </a:p>
          <a:p>
            <a:pPr marL="0" indent="0">
              <a:buNone/>
            </a:pPr>
            <a:r>
              <a:rPr lang="nl-NL" dirty="0"/>
              <a:t>4. Maximen van Grice</a:t>
            </a:r>
          </a:p>
          <a:p>
            <a:pPr marL="0" indent="0">
              <a:buNone/>
            </a:pPr>
            <a:r>
              <a:rPr lang="nl-NL" dirty="0"/>
              <a:t>5. Taalhandeling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91592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(1/2)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1. Je kunt het onderzoeksgebied van de conversatieanalyse in een breder kader plaatsen.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Je weet wat een opeenvolgend paar is.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3. Je maakt kennis met beurtwisseling.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4. Je maakt kennis met de maximes van Grice.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6422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(2/2)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5. Je weet wat het verschil tussen een directe en een indirecte taalhandeling is.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84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1. Conversatieanalyse - kader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Vraag: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Hoe kun je taalgebruik onderzoeken?</a:t>
            </a:r>
          </a:p>
          <a:p>
            <a:endParaRPr lang="nl-NL" dirty="0"/>
          </a:p>
          <a:p>
            <a:r>
              <a:rPr lang="nl-NL" dirty="0"/>
              <a:t>Hoe kun je patronen herkennen + in kaart brengen?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86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Conversatieanalyse - kader (1/7)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Tak van wetenschap: inzoomen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- van sociologie</a:t>
            </a:r>
          </a:p>
          <a:p>
            <a:pPr marL="0" indent="0">
              <a:buNone/>
            </a:pPr>
            <a:r>
              <a:rPr lang="nl-NL" dirty="0"/>
              <a:t>	- naar etnomethodologie</a:t>
            </a:r>
          </a:p>
          <a:p>
            <a:pPr marL="0" indent="0">
              <a:buNone/>
            </a:pPr>
            <a:r>
              <a:rPr lang="nl-NL" dirty="0"/>
              <a:t>	- naar conversatieanalyse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4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Conversatieanalyse - kader (2/7)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Sociologie: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"Sociologie is de studie van sociale verschijnselen en maatschappelijke vraagstukken. Hoe is het gesteld met de kwaliteit van de samenleving? En waarom treden maatschappelijke veranderingen op?"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bron: </a:t>
            </a:r>
            <a:r>
              <a:rPr lang="nl-NL" dirty="0">
                <a:hlinkClick r:id="rId2"/>
              </a:rPr>
              <a:t>http://www.rug.nl/gmw/sociology/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(geraadpleegd op 15-09-2016)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83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Conversatieanalyse - kader (3/7)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Etnomethodologie (term niet onthouden):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"…een aan de leden van een collectiviteit eigen verzameling impliciete voorschriften over hoe men op acceptabele wijze kan redeneren, is ontwikkeld door Harold </a:t>
            </a:r>
            <a:r>
              <a:rPr lang="nl-NL" dirty="0" err="1"/>
              <a:t>Garfinkel</a:t>
            </a:r>
            <a:r>
              <a:rPr lang="nl-NL" dirty="0"/>
              <a:t>. Dit idee is door hem uitgewerkt tot een programma voor de procedurele studie van alledaagse kennis.”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Bron: </a:t>
            </a:r>
            <a:r>
              <a:rPr lang="nl-NL" dirty="0">
                <a:hlinkClick r:id="rId2"/>
              </a:rPr>
              <a:t>http://www.paultenhave.nl/basis.htm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(geraadpleegd op 15-09-2016)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724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Conversatieanalyse - kader (4/7)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Etnomethodologie (term niet onthouden):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Methodologie: studieobject zo zuiver mogelijk bestuderen.</a:t>
            </a:r>
          </a:p>
          <a:p>
            <a:pPr marL="0" indent="0">
              <a:buNone/>
            </a:pPr>
            <a:r>
              <a:rPr lang="nl-NL" dirty="0"/>
              <a:t>- D.w.z. zo min mogelijk </a:t>
            </a:r>
            <a:r>
              <a:rPr lang="nl-NL" dirty="0" err="1"/>
              <a:t>meegeconstitueerd</a:t>
            </a:r>
            <a:r>
              <a:rPr lang="nl-NL" dirty="0"/>
              <a:t>, voorgevormd en gedefinieerd door hun eigen activiteiten. </a:t>
            </a:r>
          </a:p>
          <a:p>
            <a:pPr marL="0" indent="0">
              <a:buNone/>
            </a:pPr>
            <a:r>
              <a:rPr lang="nl-NL" dirty="0"/>
              <a:t>- Dus: bijzondere voorliefde tonen voor </a:t>
            </a:r>
            <a:r>
              <a:rPr lang="nl-NL" i="1" u="sng" dirty="0"/>
              <a:t>records</a:t>
            </a:r>
            <a:r>
              <a:rPr lang="nl-NL" dirty="0"/>
              <a:t>, voor manieren om de gang van zaken 'vast te leggen'. Door: letterlijk citeren, opnameapparatuur en technieken om zulke opnamen tot in details uit te schrijven (</a:t>
            </a:r>
            <a:r>
              <a:rPr lang="nl-NL" u="sng" dirty="0"/>
              <a:t>transcriptie</a:t>
            </a:r>
            <a:r>
              <a:rPr lang="nl-NL" dirty="0"/>
              <a:t>). </a:t>
            </a:r>
          </a:p>
          <a:p>
            <a:pPr marL="0" indent="0">
              <a:buNone/>
            </a:pPr>
            <a:r>
              <a:rPr lang="nl-NL" dirty="0"/>
              <a:t>naar: </a:t>
            </a:r>
            <a:r>
              <a:rPr lang="nl-NL" dirty="0">
                <a:hlinkClick r:id="rId2"/>
              </a:rPr>
              <a:t>http://www.paultenhave.nl/basis.htm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(geraadpleegd op 15-09-2016)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3183-DCBA-4A83-9EDC-367E737ED65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77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Gieterij">
      <a:dk1>
        <a:sysClr val="windowText" lastClr="000000"/>
      </a:dk1>
      <a:lt1>
        <a:sysClr val="window" lastClr="C1C1E1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C1C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C1C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1117</TotalTime>
  <Words>1287</Words>
  <Application>Microsoft Office PowerPoint</Application>
  <PresentationFormat>Diavoorstelling (4:3)</PresentationFormat>
  <Paragraphs>260</Paragraphs>
  <Slides>41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41</vt:i4>
      </vt:variant>
    </vt:vector>
  </HeadingPairs>
  <TitlesOfParts>
    <vt:vector size="42" baseType="lpstr">
      <vt:lpstr>Gieterij</vt:lpstr>
      <vt:lpstr>Taalbeschouwing 2</vt:lpstr>
      <vt:lpstr>Doelen (1/2)</vt:lpstr>
      <vt:lpstr>Doelen (2/2)</vt:lpstr>
      <vt:lpstr>Wat gaan we vandaag doen?</vt:lpstr>
      <vt:lpstr>1. Conversatieanalyse - kader</vt:lpstr>
      <vt:lpstr>1. Conversatieanalyse - kader (1/7)</vt:lpstr>
      <vt:lpstr>1. Conversatieanalyse - kader (2/7)</vt:lpstr>
      <vt:lpstr>1. Conversatieanalyse - kader (3/7)</vt:lpstr>
      <vt:lpstr>1. Conversatieanalyse - kader (4/7)</vt:lpstr>
      <vt:lpstr>1. Conversatieanalyse - kader (5/7)</vt:lpstr>
      <vt:lpstr>1. Conversatieanalyse - kader (6/7)</vt:lpstr>
      <vt:lpstr>1. Conversatieanalyse - kader (7/7)</vt:lpstr>
      <vt:lpstr>Wat gaan we vandaag doen?</vt:lpstr>
      <vt:lpstr>2. Opeenvolgend paar (1/3)</vt:lpstr>
      <vt:lpstr>2. Opeenvolgend paar (2/3)</vt:lpstr>
      <vt:lpstr>2. Opeenvolgend paar (3/3)</vt:lpstr>
      <vt:lpstr>Wat gaan we vandaag doen?</vt:lpstr>
      <vt:lpstr>3. Beurtwisseling (1/2)</vt:lpstr>
      <vt:lpstr>3. Beurtwisseling (2/2)</vt:lpstr>
      <vt:lpstr>Wat gaan we vandaag doen?</vt:lpstr>
      <vt:lpstr>4. Maximen/aannames (Grice) (1/7)</vt:lpstr>
      <vt:lpstr>4. Maximen/aannames (Grice) (2/7)</vt:lpstr>
      <vt:lpstr>4. Maximen/aannames (Grice) (3/7)</vt:lpstr>
      <vt:lpstr>4. Maximen/aannames (Grice) (4/7)</vt:lpstr>
      <vt:lpstr>4. Maximen/aannames (Grice) (5/7)</vt:lpstr>
      <vt:lpstr>4. Maximen/aannames (Grice) (6/7)</vt:lpstr>
      <vt:lpstr>4. Maximen/aannames Grice (7/7)</vt:lpstr>
      <vt:lpstr>Wat gaan we vandaag doen?</vt:lpstr>
      <vt:lpstr>5. Taalhandeling (1/9)</vt:lpstr>
      <vt:lpstr>5. Taalhandeling (2/9)</vt:lpstr>
      <vt:lpstr>5. Taalhandeling (3/9)</vt:lpstr>
      <vt:lpstr>5. Taalhandeling (4/9)</vt:lpstr>
      <vt:lpstr>5. Taalhandeling (5/9)</vt:lpstr>
      <vt:lpstr>5. Taalhandeling (6/9)</vt:lpstr>
      <vt:lpstr>5. Taalhandeling (7/9)</vt:lpstr>
      <vt:lpstr>5. Taalhandeling (8/9)</vt:lpstr>
      <vt:lpstr>5. (9/9) Taalhandeling</vt:lpstr>
      <vt:lpstr>Wat gaan we vandaag doen?</vt:lpstr>
      <vt:lpstr>Voor volgende week</vt:lpstr>
      <vt:lpstr>Doelen (1/2)</vt:lpstr>
      <vt:lpstr>Doelen (2/2)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Taalbeschouwing 2</dc:title>
  <dc:creator>J. Bruining</dc:creator>
  <cp:lastModifiedBy>J. Bruining</cp:lastModifiedBy>
  <cp:revision>19</cp:revision>
  <cp:lastPrinted>2016-09-16T12:55:55Z</cp:lastPrinted>
  <dcterms:created xsi:type="dcterms:W3CDTF">2016-09-15T15:42:30Z</dcterms:created>
  <dcterms:modified xsi:type="dcterms:W3CDTF">2018-04-23T13:36:16Z</dcterms:modified>
</cp:coreProperties>
</file>